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74" r:id="rId10"/>
    <p:sldId id="267" r:id="rId11"/>
    <p:sldId id="263" r:id="rId12"/>
    <p:sldId id="281" r:id="rId13"/>
    <p:sldId id="282" r:id="rId14"/>
    <p:sldId id="283" r:id="rId15"/>
    <p:sldId id="278" r:id="rId16"/>
    <p:sldId id="279" r:id="rId17"/>
    <p:sldId id="280" r:id="rId18"/>
    <p:sldId id="284" r:id="rId19"/>
    <p:sldId id="270" r:id="rId20"/>
    <p:sldId id="266" r:id="rId21"/>
    <p:sldId id="262" r:id="rId22"/>
    <p:sldId id="272" r:id="rId23"/>
    <p:sldId id="271" r:id="rId24"/>
    <p:sldId id="285" r:id="rId25"/>
    <p:sldId id="286" r:id="rId26"/>
    <p:sldId id="287" r:id="rId27"/>
    <p:sldId id="288" r:id="rId28"/>
    <p:sldId id="290" r:id="rId29"/>
    <p:sldId id="289" r:id="rId30"/>
    <p:sldId id="297" r:id="rId31"/>
    <p:sldId id="298" r:id="rId32"/>
    <p:sldId id="292" r:id="rId33"/>
    <p:sldId id="293" r:id="rId34"/>
    <p:sldId id="294" r:id="rId35"/>
    <p:sldId id="300" r:id="rId36"/>
    <p:sldId id="295" r:id="rId37"/>
    <p:sldId id="296" r:id="rId38"/>
    <p:sldId id="273" r:id="rId39"/>
    <p:sldId id="291" r:id="rId40"/>
    <p:sldId id="268" r:id="rId41"/>
    <p:sldId id="269" r:id="rId42"/>
    <p:sldId id="275" r:id="rId43"/>
    <p:sldId id="276" r:id="rId44"/>
    <p:sldId id="277" r:id="rId45"/>
    <p:sldId id="29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4C9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241"/>
  </p:normalViewPr>
  <p:slideViewPr>
    <p:cSldViewPr snapToGrid="0" snapToObjects="1">
      <p:cViewPr>
        <p:scale>
          <a:sx n="112" d="100"/>
          <a:sy n="112" d="100"/>
        </p:scale>
        <p:origin x="5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01A17-D34F-AE46-BB92-CB2555FE6321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06DAC-CA2E-F34A-A9CC-D0FFF75E1F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891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06DAC-CA2E-F34A-A9CC-D0FFF75E1F8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325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06DAC-CA2E-F34A-A9CC-D0FFF75E1F8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708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06DAC-CA2E-F34A-A9CC-D0FFF75E1F8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354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4FFD3-537F-5144-883E-A53CD6BC8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74D948-DE13-2348-A3FA-BEDCE07B4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08A3BB-FE70-3D41-9241-F997AAD6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123BB-8024-D34B-A6B0-02B8BBA0A4D5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C81108-4109-E940-AF53-A566100A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36FC3E-03CE-8243-B4BB-F098A3B4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7367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8B7DF-E5E4-AB4A-973B-9D033500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0FD9FF-977B-9841-A1C2-5A7F1D669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92B905-1E5A-7643-9A0F-A084DDFB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A2AF-DB5C-D24F-A624-3365F5EF3C83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86E66-8C17-A040-9A55-99AB03BD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11471D-E61A-F541-8383-1C1EC8CD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5641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5570D9-26F6-6F4C-A821-459835D26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B3F26F-8377-8E4F-8509-296FEA7D4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5E6520-6144-4A4A-B488-9B13D798A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5699-9E1B-534B-9852-187E99AB9C88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F03400-9639-B749-9883-406C2AF9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C7BAF-3BC9-5347-A62F-595FA525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896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87774-11AC-F440-998D-E133E593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5F0C0-40E1-A449-81A3-2DF0E6AB8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A4A55B-9E52-564D-97A4-F0FEC021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DDDA-0885-6848-BBBE-1B72A6E4174F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544574-7295-5D4B-B6DE-AA07DD6D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CB99D7-FF58-C14E-B681-28686D59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625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AA01E-0330-5445-A73F-34F48FB1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7204D4-7BC6-FE44-9E07-AB39CD7D2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9A6278-81D1-3C42-887F-D307626B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22A7-DA64-4542-A70F-C58AB06F085F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98FB3-AD91-8646-94A4-E4E1ADE9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F4B1B-CD07-814A-BC72-F936839A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411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B5288-F235-A749-A942-C040428A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2A9D73-CF6C-DD46-AAC1-A965CAC3B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C190DE-0ADC-D547-845B-92DCDD69F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5C8DDB-1D1D-584D-A192-DF2D17C74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B32A-F1AD-2243-A06F-C4534F2F77D6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F8A1CD-C2BC-864A-BAC5-283B85F4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98ADA7-0F71-E148-A24D-BBF07222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962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B5BDD-D39E-BF43-AB0A-4ACDA439F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E01D13-88C2-A644-B13C-DE1092B89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51E6CD-CBB7-7F44-B8FE-12109B5F5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8B311D-1BCB-A848-B6F5-E24090A04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CFAF13-01EA-F44E-837C-4297BD1E2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65D534-6587-2D45-80B5-F22320BC4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4C9F-AFA7-CD40-9AFF-375E8A8227FD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D83CDE-AB8C-DA40-8EA4-6267BD81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657295-D820-B749-BE16-47ECAB73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989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EE458-4F89-264C-B5A8-4547BC15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C49AE3-2DEA-C240-9FF1-1D8F55AB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82C0-9959-2A44-8889-709E2A6718FA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DA003B-A0B6-B54D-947F-1560F429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C55826-B8EF-174D-A361-E43A9F8A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537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4A6640-C0C0-CE49-BC1C-9F82A9DD8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4692-9CD1-7445-9FAA-ED8CE014A9FD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7070F2-1E89-2A42-A164-DDFE6F0D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D73049-A93F-7E4B-8205-0C4C84CB3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94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DE99A-7F27-D240-9ACA-5032B446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694212-F5C1-884D-9B33-64676E048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3A63DD-6A72-FA4B-A168-C1407111A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BD2C49-6347-B34D-9119-9855C442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97B9-24D1-834A-91CD-F4B748ECE2C7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B99168-8AC1-A846-9AB0-1E1C0E65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BAA073-9E88-E34E-BF41-6D8D8EC1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47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73327-5B06-BD41-81D5-7806F08E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632FF5-EF14-404D-AFA9-1FA95D3C6E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5A32C7-D5B6-DB48-9E75-1D9305181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89310E-4642-9B42-BE6D-C9692A27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E2C8-4E72-F94B-982F-0B1EE70ADB36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20CE1F-85D9-A749-9E38-CC3C35485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00551F-6128-A749-A24A-9C669507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03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4ED8A19-1C9E-2041-B4BB-2A168C4E6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A448FB-3134-024C-A442-DFB1B8E7C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F41D0-24B7-D341-955A-63268F975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D33B4-8828-8A44-835B-7A047E1B27F0}" type="datetime1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C317BD-DAC5-F249-AB87-AB74FBBE6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686657-B43B-2144-A59E-82748780D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603D6-6DB0-8F43-A7AE-F81842D0AC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507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3DA7D-0DF2-524B-B8D7-400E6C8C2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对抗样本防御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F19E66-3B29-124C-9AF3-0170845DCA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2020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2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15</a:t>
            </a:r>
            <a:r>
              <a:rPr kumimoji="1" lang="zh-CN" altLang="en-US" dirty="0"/>
              <a:t>日</a:t>
            </a:r>
            <a:r>
              <a:rPr kumimoji="1" lang="en-US" altLang="zh-CN" dirty="0"/>
              <a:t>-19</a:t>
            </a:r>
            <a:r>
              <a:rPr kumimoji="1" lang="zh-CN" altLang="en-US" dirty="0"/>
              <a:t>日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C9517F-794C-4140-99C0-D874915A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1470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8BE57-5A51-B946-97FA-C64DBF15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集成检测器卷积网络结构参数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6452B-C3B9-E941-AACD-BA203F5CE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/>
              <a:t>输入图像尺寸</a:t>
            </a: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	28x28 pixels</a:t>
            </a:r>
            <a:r>
              <a:rPr kumimoji="1" lang="zh-CN" altLang="en-US" dirty="0"/>
              <a:t>（</a:t>
            </a:r>
            <a:r>
              <a:rPr kumimoji="1" lang="en-US" altLang="zh-CN" dirty="0"/>
              <a:t>MINIST</a:t>
            </a:r>
            <a:r>
              <a:rPr kumimoji="1" lang="zh-CN" altLang="en-US" dirty="0"/>
              <a:t>手写数据集）</a:t>
            </a: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/>
              <a:t>卷积核尺寸</a:t>
            </a: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	level 1	8x8 pixels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	level 2	6x6 pixels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	level 3	5x5 pixels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E7B5B3-145B-3642-81AE-5312AA3F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2597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6AFB1-A6C3-E34E-BC96-83E6EA87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防御对象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25BAF-AE50-1E42-B155-451A0A0C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228"/>
            <a:ext cx="496428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/>
              <a:t>一次攻击样本</a:t>
            </a:r>
            <a:endParaRPr kumimoji="1"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solidFill>
                  <a:schemeClr val="accent5"/>
                </a:solidFill>
              </a:rPr>
              <a:t>FGSM</a:t>
            </a:r>
            <a:r>
              <a:rPr kumimoji="1" lang="zh-CN" altLang="en-US" dirty="0">
                <a:solidFill>
                  <a:schemeClr val="accent5"/>
                </a:solidFill>
              </a:rPr>
              <a:t>对抗样本</a:t>
            </a:r>
            <a:endParaRPr kumimoji="1" lang="en-US" altLang="zh-CN" dirty="0">
              <a:solidFill>
                <a:schemeClr val="accent5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solidFill>
                  <a:schemeClr val="accent5"/>
                </a:solidFill>
              </a:rPr>
              <a:t>BIM</a:t>
            </a:r>
            <a:r>
              <a:rPr kumimoji="1" lang="zh-CN" altLang="en-US" dirty="0">
                <a:solidFill>
                  <a:schemeClr val="accent5"/>
                </a:solidFill>
              </a:rPr>
              <a:t>对抗样本</a:t>
            </a:r>
            <a:endParaRPr kumimoji="1" lang="en-US" altLang="zh-CN" dirty="0">
              <a:solidFill>
                <a:schemeClr val="accent5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 err="1">
                <a:solidFill>
                  <a:schemeClr val="accent5"/>
                </a:solidFill>
              </a:rPr>
              <a:t>DeepFool</a:t>
            </a:r>
            <a:r>
              <a:rPr kumimoji="1" lang="zh-CN" altLang="en-US" dirty="0">
                <a:solidFill>
                  <a:schemeClr val="accent5"/>
                </a:solidFill>
              </a:rPr>
              <a:t>对抗样本</a:t>
            </a:r>
            <a:endParaRPr kumimoji="1" lang="en-US" altLang="zh-CN" dirty="0">
              <a:solidFill>
                <a:schemeClr val="accent5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solidFill>
                  <a:schemeClr val="accent2"/>
                </a:solidFill>
              </a:rPr>
              <a:t>JSMA</a:t>
            </a:r>
            <a:r>
              <a:rPr kumimoji="1" lang="zh-CN" altLang="en-US" dirty="0">
                <a:solidFill>
                  <a:schemeClr val="accent2"/>
                </a:solidFill>
              </a:rPr>
              <a:t>对抗样本</a:t>
            </a:r>
            <a:endParaRPr kumimoji="1" lang="en-US" altLang="zh-CN" dirty="0">
              <a:solidFill>
                <a:schemeClr val="accent2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dirty="0">
                <a:solidFill>
                  <a:schemeClr val="accent2"/>
                </a:solidFill>
              </a:rPr>
              <a:t>C&amp;W</a:t>
            </a:r>
            <a:r>
              <a:rPr kumimoji="1" lang="zh-CN" altLang="en-US" dirty="0">
                <a:solidFill>
                  <a:schemeClr val="accent2"/>
                </a:solidFill>
              </a:rPr>
              <a:t>对抗样本</a:t>
            </a:r>
            <a:endParaRPr kumimoji="1" lang="en-US" altLang="zh-CN" dirty="0">
              <a:solidFill>
                <a:schemeClr val="accent2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endParaRPr kumimoji="1" lang="en-US" altLang="zh-CN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1E1F39-8D49-F948-AB0D-ADFFE7D71AA8}"/>
              </a:ext>
            </a:extLst>
          </p:cNvPr>
          <p:cNvSpPr/>
          <p:nvPr/>
        </p:nvSpPr>
        <p:spPr>
          <a:xfrm>
            <a:off x="6096000" y="1404906"/>
            <a:ext cx="5520267" cy="5458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kumimoji="1" lang="zh-CN" altLang="en-US" sz="2800" dirty="0"/>
              <a:t>二次攻击样本</a:t>
            </a:r>
            <a:endParaRPr kumimoji="1" lang="en-US" altLang="zh-CN" sz="2800" dirty="0"/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kumimoji="1" lang="en-US" altLang="zh-CN" sz="2400" dirty="0">
                <a:solidFill>
                  <a:srgbClr val="C00000"/>
                </a:solidFill>
              </a:rPr>
              <a:t>FGSM</a:t>
            </a:r>
            <a:r>
              <a:rPr kumimoji="1" lang="zh-CN" altLang="en-US" sz="2400" dirty="0"/>
              <a:t>（</a:t>
            </a:r>
            <a:r>
              <a:rPr kumimoji="1" lang="en-US" altLang="zh-CN" sz="2400" dirty="0"/>
              <a:t>BIM</a:t>
            </a:r>
            <a:r>
              <a:rPr kumimoji="1" lang="zh-CN" altLang="en-US" sz="2400" dirty="0"/>
              <a:t>）对抗样本</a:t>
            </a:r>
            <a:endParaRPr kumimoji="1" lang="en-US" altLang="zh-CN" sz="2400" dirty="0"/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kumimoji="1" lang="en-US" altLang="zh-CN" sz="2400" dirty="0">
                <a:solidFill>
                  <a:srgbClr val="C00000"/>
                </a:solidFill>
              </a:rPr>
              <a:t>FGSM</a:t>
            </a:r>
            <a:r>
              <a:rPr kumimoji="1" lang="zh-CN" altLang="en-US" sz="2400" dirty="0"/>
              <a:t>（</a:t>
            </a:r>
            <a:r>
              <a:rPr kumimoji="1" lang="en-US" altLang="zh-CN" sz="2400" dirty="0" err="1"/>
              <a:t>DeepFool</a:t>
            </a:r>
            <a:r>
              <a:rPr kumimoji="1" lang="zh-CN" altLang="en-US" sz="2400" dirty="0"/>
              <a:t>）对抗样本</a:t>
            </a:r>
            <a:endParaRPr kumimoji="1" lang="en-US" altLang="zh-CN" sz="2400" dirty="0"/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kumimoji="1" lang="en-US" altLang="zh-CN" sz="2400" dirty="0">
                <a:solidFill>
                  <a:srgbClr val="C00000"/>
                </a:solidFill>
              </a:rPr>
              <a:t>FGSM</a:t>
            </a:r>
            <a:r>
              <a:rPr kumimoji="1" lang="zh-CN" altLang="en-US" sz="2400" dirty="0"/>
              <a:t>（</a:t>
            </a:r>
            <a:r>
              <a:rPr kumimoji="1" lang="en-US" altLang="zh-CN" sz="2400" dirty="0"/>
              <a:t>JSMA</a:t>
            </a:r>
            <a:r>
              <a:rPr kumimoji="1" lang="zh-CN" altLang="en-US" sz="2400" dirty="0"/>
              <a:t>）对抗样本</a:t>
            </a:r>
            <a:endParaRPr kumimoji="1" lang="en-US" altLang="zh-CN" sz="2400" dirty="0"/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kumimoji="1" lang="en-US" altLang="zh-CN" sz="2400" dirty="0">
                <a:solidFill>
                  <a:srgbClr val="C00000"/>
                </a:solidFill>
              </a:rPr>
              <a:t>FGSM</a:t>
            </a:r>
            <a:r>
              <a:rPr kumimoji="1" lang="zh-CN" altLang="en-US" sz="2400" dirty="0"/>
              <a:t>（</a:t>
            </a:r>
            <a:r>
              <a:rPr kumimoji="1" lang="en-US" altLang="zh-CN" sz="2400" dirty="0"/>
              <a:t>C&amp;W</a:t>
            </a:r>
            <a:r>
              <a:rPr kumimoji="1" lang="zh-CN" altLang="en-US" sz="2400" dirty="0"/>
              <a:t>）对抗样本</a:t>
            </a:r>
            <a:endParaRPr kumimoji="1" lang="en-US" altLang="zh-CN" sz="2400" dirty="0"/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kumimoji="1" lang="en-US" altLang="zh-CN" sz="2400" dirty="0">
                <a:solidFill>
                  <a:schemeClr val="accent6"/>
                </a:solidFill>
              </a:rPr>
              <a:t>BIM</a:t>
            </a:r>
            <a:r>
              <a:rPr kumimoji="1" lang="zh-CN" altLang="en-US" sz="2400" dirty="0"/>
              <a:t>（</a:t>
            </a:r>
            <a:r>
              <a:rPr kumimoji="1" lang="en-US" altLang="zh-CN" sz="2400" dirty="0"/>
              <a:t>FGSM</a:t>
            </a:r>
            <a:r>
              <a:rPr kumimoji="1" lang="zh-CN" altLang="en-US" sz="2400" dirty="0"/>
              <a:t>）对抗样本</a:t>
            </a:r>
            <a:endParaRPr kumimoji="1" lang="en-US" altLang="zh-CN" sz="2400" dirty="0"/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kumimoji="1" lang="en-US" altLang="zh-CN" sz="2400" dirty="0">
                <a:solidFill>
                  <a:schemeClr val="accent6"/>
                </a:solidFill>
              </a:rPr>
              <a:t>BIM</a:t>
            </a:r>
            <a:r>
              <a:rPr kumimoji="1" lang="zh-CN" altLang="en-US" sz="2400" dirty="0"/>
              <a:t>（</a:t>
            </a:r>
            <a:r>
              <a:rPr kumimoji="1" lang="en-US" altLang="zh-CN" sz="2400" dirty="0" err="1"/>
              <a:t>DeepFool</a:t>
            </a:r>
            <a:r>
              <a:rPr kumimoji="1" lang="zh-CN" altLang="en-US" sz="2400" dirty="0"/>
              <a:t>）对抗样本</a:t>
            </a:r>
            <a:endParaRPr kumimoji="1" lang="en-US" altLang="zh-CN" sz="2400" dirty="0"/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kumimoji="1" lang="en-US" altLang="zh-CN" sz="2400" dirty="0"/>
              <a:t>…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A0D409-4469-FD4B-A5E8-F580CD7F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41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8B59C-1B71-5844-A5A3-306F67C9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一次攻击对抗样本第一层防御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60EBC2-15FD-4C4D-BEE4-9FE637365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3099"/>
            <a:ext cx="10515600" cy="195639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C49BA8-25D3-B041-A2B6-F00B6348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69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4F7BE-5ED7-4842-A45D-A72433DB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一次攻击对抗样本第二层防御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FF576E-6F6E-1149-BC89-65849A2AE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3169444"/>
            <a:ext cx="9334500" cy="16637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2F4D51-1142-7641-888F-782E6DDA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604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881C9-85FC-5743-8716-D99E826D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一次对抗攻击样本联合防御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A47444-D07D-C249-9C89-B04BCB1F8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3144044"/>
            <a:ext cx="9398000" cy="17145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B44BFB-8999-BD42-AB23-6462766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2456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9DBD3-C43E-9643-8D30-3E6D11FA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二次攻击对抗样本第一层防御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154DED-E74B-EB4A-883F-68AF5888E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4124"/>
            <a:ext cx="10515600" cy="35343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3B6681-0024-AE44-AC71-89471724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26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DE311-209E-7A48-B949-181FB1A2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二次攻击对抗样本第一层防御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D0FFA3-1E15-4C49-939E-2A50BA69C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9523"/>
            <a:ext cx="10515600" cy="278354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7463B5-4CAB-CA48-82DB-741DFFFD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836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7B7C4-D211-6249-B3F9-1A0EFD63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二次攻击对抗样本（</a:t>
            </a:r>
            <a:r>
              <a:rPr kumimoji="1" lang="en-US" altLang="zh-CN" dirty="0"/>
              <a:t>CW-</a:t>
            </a:r>
            <a:r>
              <a:rPr kumimoji="1" lang="zh-CN" altLang="en-US" dirty="0"/>
              <a:t>）第二层防御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F297E4-AA69-7C46-852A-BDC7A24C9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300" y="2394744"/>
            <a:ext cx="10185400" cy="32131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2D3C30-0E4F-BB48-89AF-3D56203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167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C7008-8818-E243-838C-F7EE4FBA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二次攻击对抗样本（</a:t>
            </a:r>
            <a:r>
              <a:rPr kumimoji="1" lang="en-US" altLang="zh-CN" dirty="0"/>
              <a:t>CW-</a:t>
            </a:r>
            <a:r>
              <a:rPr kumimoji="1" lang="zh-CN" altLang="en-US" dirty="0"/>
              <a:t>）联合防御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81969A-7F24-2742-B892-68E5C0C15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850" y="3105944"/>
            <a:ext cx="10274300" cy="17907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6F647C-EC81-8645-984A-DB06888D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7632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6ECD2-8C33-C241-82D7-15AD13C0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FGSM</a:t>
            </a:r>
            <a:r>
              <a:rPr kumimoji="1" lang="zh-CN" altLang="en-US" dirty="0"/>
              <a:t>攻击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ED5FAB-6782-7C46-B9FA-CB2AF32E3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650" y="1893094"/>
            <a:ext cx="9156700" cy="42164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488582-482A-CE48-A487-71819CB8E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945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18C91-6CD6-8C45-97C7-F5CD9702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对抗样本防御方法分类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AD2BEF-0A6A-8B45-84F9-1AE313B0B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对抗样本检测：用二分类器构造检测器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对抗训练：加入对抗样本训练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蒸馏法：结合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层的输出做模型训练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对抗样本去噪：对对抗样本进行去噪预处理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随机化法：随机改变对抗样本大小，辅以填充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特征压缩：减少原始图像像素点，提升对抗样本生成难度</a:t>
            </a:r>
            <a:endParaRPr kumimoji="1"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BF194A-DBA1-0048-9EED-9DDEB74E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3502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B3C45-DF65-DD48-8F34-D5F50611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种无目标攻击对抗样本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6C9CB42-D83D-4B43-88DF-94C10765D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989" y="1825625"/>
            <a:ext cx="9314021" cy="435133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EA7C77-DCFC-B34B-9A56-82F92703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279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DF55A-89C4-2143-95D5-8284664F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对抗样本去噪法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3ECEB8B-2CA6-CE4A-BD6D-3670FCA40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00" y="1905794"/>
            <a:ext cx="10007600" cy="4191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AD28A8C-B0AE-6142-9B75-65FDA15BBB03}"/>
              </a:ext>
            </a:extLst>
          </p:cNvPr>
          <p:cNvSpPr/>
          <p:nvPr/>
        </p:nvSpPr>
        <p:spPr>
          <a:xfrm>
            <a:off x="338668" y="6311900"/>
            <a:ext cx="10885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Defense against Adversarial Attacks Using High-Level Representation Guided Denoiser- </a:t>
            </a:r>
            <a:r>
              <a:rPr lang="en-US" altLang="zh-CN" i="1" dirty="0" err="1"/>
              <a:t>Fangzhou</a:t>
            </a:r>
            <a:r>
              <a:rPr lang="en-US" altLang="zh-CN" i="1" dirty="0"/>
              <a:t> Liao</a:t>
            </a:r>
            <a:r>
              <a:rPr lang="zh-CN" altLang="en-US" i="1" dirty="0"/>
              <a:t> </a:t>
            </a:r>
            <a:r>
              <a:rPr lang="en-US" altLang="zh-CN" i="1" dirty="0"/>
              <a:t>2018</a:t>
            </a:r>
            <a:endParaRPr lang="zh-CN" altLang="en-US" i="1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0A7292-F8BD-3A4A-A2E2-A113C0C2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074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A0225-164F-A445-8376-F71A7395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像素引导的去噪器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AB8042-CDE9-9D47-9DF5-0C758F931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pixel guided denoiser (PGD)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数据集：</a:t>
            </a:r>
            <a:r>
              <a:rPr lang="en-US" altLang="zh-CN" dirty="0"/>
              <a:t>ImageNet set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99F39D-C66D-2049-AFD7-B2F6E37BC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2635250"/>
            <a:ext cx="4940300" cy="15875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D5919C-208D-3443-8946-CDCB54A3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24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E51DB-06A7-C94B-9632-A872C5E2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PGD</a:t>
            </a:r>
            <a:r>
              <a:rPr kumimoji="1" lang="zh-CN" altLang="en-US" dirty="0"/>
              <a:t>去噪器结构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6F2373-0CC9-C048-9D3E-9F605A606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71" y="1510065"/>
            <a:ext cx="5099757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Denoising autoencoder (DAE)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卷积网络编码器重建原始图像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D14FB3-92DC-2A47-8FEE-030231413987}"/>
              </a:ext>
            </a:extLst>
          </p:cNvPr>
          <p:cNvSpPr/>
          <p:nvPr/>
        </p:nvSpPr>
        <p:spPr>
          <a:xfrm>
            <a:off x="5489928" y="1510065"/>
            <a:ext cx="6621638" cy="1447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zh-CN" sz="2800" dirty="0"/>
              <a:t>Denoising U-net (DUNET</a:t>
            </a:r>
            <a:r>
              <a:rPr lang="zh-CN" altLang="en-US" sz="2800" dirty="0"/>
              <a:t>）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zh-CN" altLang="en-US" sz="2800" dirty="0"/>
              <a:t>重建噪声，与对抗样本叠加获得原始图像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02DEA1-613B-1242-9D49-1256292D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0050"/>
            <a:ext cx="4203700" cy="355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7B5D87-BE99-4B48-85FB-1EAFD54A4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647" y="3070050"/>
            <a:ext cx="4140200" cy="354330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AC65288-2A06-BE4B-BE76-E5B021EE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552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C3413-7FE8-6E4B-AF22-208B90A7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DUNET=DAE+U-Net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B5828-6C68-FC40-B555-804B31E17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304"/>
            <a:ext cx="10515600" cy="478843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DAE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[32] Pascal Vincent, Hugo Larochelle,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Pierre-Antoine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Manzagol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Extracting and composing robust features with denoising autoencoders.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International Conference on Machine learning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pages 1096–1103, 2008.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U-Net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[27] Olaf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Ronneberger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Philipp Fischer, and Thomas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U-net: Convolutional networks for biomedical image segmentation.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International Conference on Medical Image Computing and Computer-Assisted Intervention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pages 234–241, 2015.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learning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[34] Kai Zhang,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Wangmeng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Yunjin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Deyu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Meng, and Lei Zhang. Beyond a gaussian denoiser: Residual learning of deep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image denoising.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</a:t>
            </a: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D6EAF3-8A5F-3441-B985-A3D5F9EA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20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AB7F0-72F3-3742-81D9-260B2FAC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U-Net</a:t>
            </a:r>
            <a:r>
              <a:rPr kumimoji="1" lang="zh-CN" altLang="en-US" dirty="0"/>
              <a:t>网络结构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6CF5F9-9CD4-F14B-86E4-5E1D4E5CA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146" y="1423826"/>
            <a:ext cx="6121707" cy="463788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C54788-CE84-9E4A-B2CE-705DF2B8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887D31-F780-2D4B-A56A-A4DEF74294F1}"/>
              </a:ext>
            </a:extLst>
          </p:cNvPr>
          <p:cNvSpPr txBox="1"/>
          <p:nvPr/>
        </p:nvSpPr>
        <p:spPr>
          <a:xfrm>
            <a:off x="1162756" y="30367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左侧：收缩路径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C891E2-F112-4F4E-9BFB-581D44C160FA}"/>
              </a:ext>
            </a:extLst>
          </p:cNvPr>
          <p:cNvSpPr txBox="1"/>
          <p:nvPr/>
        </p:nvSpPr>
        <p:spPr>
          <a:xfrm>
            <a:off x="9668934" y="30596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右侧：扩展路径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568FE6-2CDF-5343-9E31-F75A9726494D}"/>
              </a:ext>
            </a:extLst>
          </p:cNvPr>
          <p:cNvSpPr/>
          <p:nvPr/>
        </p:nvSpPr>
        <p:spPr>
          <a:xfrm>
            <a:off x="838200" y="6198255"/>
            <a:ext cx="1012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[32] Pascal Vincent, Hugo Larochelle,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Pierre-Antoine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Manzagol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Extracting and composing robust features with denoising autoencoders. In International Conference on Machine learning, pages 1096–1103, 2008.</a:t>
            </a:r>
          </a:p>
        </p:txBody>
      </p:sp>
    </p:spTree>
    <p:extLst>
      <p:ext uri="{BB962C8B-B14F-4D97-AF65-F5344CB8AC3E}">
        <p14:creationId xmlns:p14="http://schemas.microsoft.com/office/powerpoint/2010/main" val="2818702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7F4592-84DC-9943-A82D-6D7EC4C3F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7154"/>
            <a:ext cx="4451238" cy="658369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BD3E6-030C-F84A-85A4-343CA180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26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A3DD21-EDD3-6440-8EA0-6E15E9704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469" y="259646"/>
            <a:ext cx="5996262" cy="1469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1B0D32-3C25-E446-A234-B9423CBF9563}"/>
              </a:ext>
            </a:extLst>
          </p:cNvPr>
          <p:cNvSpPr txBox="1"/>
          <p:nvPr/>
        </p:nvSpPr>
        <p:spPr>
          <a:xfrm>
            <a:off x="5612469" y="2077155"/>
            <a:ext cx="3937931" cy="3374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一次收缩时的卷积网络组成：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卷积：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	3x3</a:t>
            </a:r>
            <a:r>
              <a:rPr kumimoji="1" lang="zh-CN" altLang="en-US" dirty="0"/>
              <a:t>卷积 无填充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ReLU</a:t>
            </a:r>
            <a:r>
              <a:rPr kumimoji="1" lang="zh-CN" altLang="en-US" dirty="0"/>
              <a:t> 线性整流单元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下采样：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	2x2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</a:t>
            </a:r>
            <a:r>
              <a:rPr kumimoji="1" lang="zh-CN" altLang="en-US" dirty="0"/>
              <a:t> 池化  步长</a:t>
            </a:r>
            <a:r>
              <a:rPr kumimoji="1" lang="en-US" altLang="zh-CN" dirty="0"/>
              <a:t>2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注意不同层的目的。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7223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506B13-5636-564A-9D76-0F44B315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27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CAECC1-C585-6049-B13F-B6B43D49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8" y="272929"/>
            <a:ext cx="5837818" cy="1646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1B5347-0A59-1342-AC94-7DEFC125F2CE}"/>
              </a:ext>
            </a:extLst>
          </p:cNvPr>
          <p:cNvSpPr txBox="1"/>
          <p:nvPr/>
        </p:nvSpPr>
        <p:spPr>
          <a:xfrm>
            <a:off x="343063" y="2291643"/>
            <a:ext cx="3937931" cy="29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一次扩张网络时的卷积网络组成：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上采样：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	2x2</a:t>
            </a:r>
            <a:r>
              <a:rPr kumimoji="1" lang="zh-CN" altLang="en-US" dirty="0"/>
              <a:t>卷积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串联收缩路径对应的裁剪图像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卷积：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	3x3</a:t>
            </a:r>
            <a:r>
              <a:rPr kumimoji="1" lang="zh-CN" altLang="en-US" dirty="0"/>
              <a:t>卷积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ReLU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FDD1AC-93C4-5246-8E03-0DDCC5B62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091" y="69971"/>
            <a:ext cx="5740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08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15AEE-7D8A-5B41-BF00-3F271BEA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神经网络的非线性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D29993-DDCA-774A-892C-9F96185139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000" dirty="0"/>
                  <a:t>为什么</a:t>
                </a:r>
                <a:r>
                  <a:rPr lang="en-US" altLang="zh-CN" sz="2000" dirty="0" err="1"/>
                  <a:t>ReLU</a:t>
                </a:r>
                <a:r>
                  <a:rPr lang="zh-CN" altLang="en-US" sz="2000" dirty="0"/>
                  <a:t> “看似线性”（分段线性）的激活函数所形成的神经网络，能够增加非线性的表达能力？</a:t>
                </a:r>
                <a:endParaRPr lang="en-US" altLang="zh-CN" sz="2000" dirty="0"/>
              </a:p>
              <a:p>
                <a:pPr marL="1371600" lvl="3" indent="0">
                  <a:lnSpc>
                    <a:spcPct val="150000"/>
                  </a:lnSpc>
                  <a:buNone/>
                </a:pPr>
                <a:r>
                  <a:rPr lang="zh-CN" altLang="en-US" sz="2000" dirty="0"/>
                  <a:t>网络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/>
                  <a:t> 样本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样本</a:t>
                </a:r>
                <a:r>
                  <a:rPr lang="en-US" altLang="zh-CN" sz="2000" dirty="0"/>
                  <a:t>B</a:t>
                </a:r>
              </a:p>
              <a:p>
                <a:pPr marL="1371600" lvl="3" indent="0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First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1371600" lvl="3" indent="0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	input A	output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2000" dirty="0"/>
                  <a:t>A</a:t>
                </a:r>
              </a:p>
              <a:p>
                <a:pPr marL="1371600" lvl="3" indent="0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Second</a:t>
                </a:r>
              </a:p>
              <a:p>
                <a:pPr marL="1371600" lvl="3" indent="0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	input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	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000" dirty="0"/>
                  <a:t>B	</a:t>
                </a:r>
                <a:r>
                  <a:rPr kumimoji="1" lang="en-US" altLang="zh-CN" sz="2000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000" dirty="0"/>
                  <a:t>神经元否激活：</a:t>
                </a:r>
                <a:r>
                  <a:rPr lang="en-US" altLang="zh-CN" sz="2000" dirty="0" err="1"/>
                  <a:t>Wx+b</a:t>
                </a:r>
                <a:r>
                  <a:rPr lang="en-US" altLang="zh-CN" sz="2000" dirty="0"/>
                  <a:t>	</a:t>
                </a:r>
                <a:r>
                  <a:rPr lang="zh-CN" altLang="en-US" sz="2000" dirty="0"/>
                  <a:t>未激活：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000" dirty="0"/>
                  <a:t>是经过了一次</a:t>
                </a:r>
                <a:r>
                  <a:rPr lang="en-US" altLang="zh-CN" sz="2000" dirty="0" err="1"/>
                  <a:t>ReLU</a:t>
                </a:r>
                <a:r>
                  <a:rPr lang="zh-CN" altLang="en-US" sz="2000" dirty="0"/>
                  <a:t>激活的</a:t>
                </a:r>
                <a:r>
                  <a:rPr lang="en-US" altLang="zh-CN" sz="2000" dirty="0"/>
                  <a:t>M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D29993-DDCA-774A-892C-9F96185139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r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84B94C-F40D-E547-9014-9877794E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8978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6CCEC-5308-5E43-893A-C7D25259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ReLU</a:t>
            </a:r>
            <a:r>
              <a:rPr kumimoji="1" lang="zh-CN" altLang="en-US" dirty="0"/>
              <a:t>函数简介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C0082F-3BDB-6840-8A89-2E926625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29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1F3820-B8BF-D840-A043-12DF01EE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35" y="1419129"/>
            <a:ext cx="6817087" cy="4376401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364FC318-47FA-044D-83D1-3F7A7DB2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923" y="4687022"/>
            <a:ext cx="6662195" cy="18518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9C15BC-A902-6242-8CE3-AE3B5D048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102" y="6249185"/>
            <a:ext cx="957887" cy="31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8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F9670-94E9-1D4A-AA8F-A2587B52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蒸馏法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DB393E8-42BB-6E43-9627-662E2DA45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473" y="1825625"/>
            <a:ext cx="9615053" cy="43513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DB3706-06A0-6A40-80E3-CB78A970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1913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66706-2ADA-1F4F-8A0B-7A493B3F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DUNET</a:t>
            </a:r>
            <a:r>
              <a:rPr kumimoji="1" lang="zh-CN" altLang="en-US" dirty="0"/>
              <a:t>采用</a:t>
            </a:r>
            <a:r>
              <a:rPr kumimoji="1" lang="en-US" altLang="zh-CN" dirty="0"/>
              <a:t>Residual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B8E3B7-AC1C-B240-8A25-C30DBAD92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450" y="2820194"/>
            <a:ext cx="5245100" cy="2362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DE205A-8D71-3F44-946C-0151C896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6E10C3-5E49-B94F-8295-C04BA4467A1B}"/>
              </a:ext>
            </a:extLst>
          </p:cNvPr>
          <p:cNvSpPr/>
          <p:nvPr/>
        </p:nvSpPr>
        <p:spPr>
          <a:xfrm>
            <a:off x="838200" y="6198255"/>
            <a:ext cx="1012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[34] Kai Zhang,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Wangmeng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Zuo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Yunjin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Deyu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Meng, and Lei Zhang. Beyond a gaussian denoiser: Residual learning of deep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image denoising. 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502989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29729-AAA7-864C-BAAD-352597BD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Residual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的思想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6EC23A-B285-724A-812E-81378C684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2350" y="3150394"/>
            <a:ext cx="5067300" cy="17018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AF9E28-4B2D-504B-8074-AD1523FD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73DB52-58E8-D64D-BA54-C91C52F9CD36}"/>
              </a:ext>
            </a:extLst>
          </p:cNvPr>
          <p:cNvSpPr/>
          <p:nvPr/>
        </p:nvSpPr>
        <p:spPr>
          <a:xfrm>
            <a:off x="838200" y="6198255"/>
            <a:ext cx="1012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[34] Kai Zhang,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Wangmeng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Zuo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Yunjin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Deyu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Meng, and Lei Zhang. Beyond a gaussian denoiser: Residual learning of deep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image denoising. 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4142199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51964-FD9F-A648-9307-D65449E2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DNCNN</a:t>
            </a:r>
            <a:r>
              <a:rPr lang="en-US" altLang="zh-CN" dirty="0"/>
              <a:t> </a:t>
            </a:r>
            <a:r>
              <a:rPr lang="en-US" altLang="zh-CN" sz="2800" dirty="0"/>
              <a:t>feed-forward denoising convolutional neural networks 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3C42BD-0C06-CA44-B858-8F2B97BC0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4560"/>
            <a:ext cx="10515600" cy="26488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07138E-2717-1448-9002-C6182243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CB8A1A-EDD1-2F4A-8778-20213F0F015B}"/>
              </a:ext>
            </a:extLst>
          </p:cNvPr>
          <p:cNvSpPr/>
          <p:nvPr/>
        </p:nvSpPr>
        <p:spPr>
          <a:xfrm>
            <a:off x="838200" y="6198255"/>
            <a:ext cx="1012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[34] Kai Zhang,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Wangmeng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Zuo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Yunjin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Deyu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Meng, and Lei Zhang. Beyond a gaussian denoiser: Residual learning of deep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image denoising. 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2017.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76133F-9B3B-054B-8F8C-590F7D0E4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926160"/>
            <a:ext cx="5029200" cy="914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0CFEB20-FD82-6C46-AA1E-66F84270EB25}"/>
              </a:ext>
            </a:extLst>
          </p:cNvPr>
          <p:cNvSpPr/>
          <p:nvPr/>
        </p:nvSpPr>
        <p:spPr>
          <a:xfrm>
            <a:off x="1037114" y="519869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DnCNN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736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83EF3-C072-D348-A4BB-F9B91440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DNCNN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C8C69-EF15-6D48-9F8C-A5CFBF97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33</a:t>
            </a:fld>
            <a:endParaRPr kumimoji="1"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27FD04C-667A-4343-AC21-D2A88D0BB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219" y="1825625"/>
            <a:ext cx="5489562" cy="4351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B8850D-9449-8743-A32A-72294EC11F02}"/>
                  </a:ext>
                </a:extLst>
              </p:cNvPr>
              <p:cNvSpPr txBox="1"/>
              <p:nvPr/>
            </p:nvSpPr>
            <p:spPr>
              <a:xfrm>
                <a:off x="628650" y="2522459"/>
                <a:ext cx="2574807" cy="2957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dirty="0"/>
                  <a:t>：</a:t>
                </a:r>
                <a:r>
                  <a:rPr kumimoji="1" lang="en-US" altLang="zh-CN" dirty="0"/>
                  <a:t>clean image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dirty="0"/>
                  <a:t>：</a:t>
                </a:r>
                <a:r>
                  <a:rPr kumimoji="1" lang="en-US" altLang="zh-CN" dirty="0"/>
                  <a:t>noisy image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(adversarial example)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zh-CN" altLang="en-US" dirty="0"/>
                  <a:t>：</a:t>
                </a:r>
                <a:r>
                  <a:rPr kumimoji="1" lang="en-US" altLang="zh-CN" dirty="0"/>
                  <a:t>noise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zh-CN" altLang="en-US" i="1" dirty="0" smtClean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kumimoji="1" lang="zh-CN" altLang="en-US" dirty="0"/>
                  <a:t>：训练参数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B8850D-9449-8743-A32A-72294EC11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22459"/>
                <a:ext cx="2574807" cy="2957669"/>
              </a:xfrm>
              <a:prstGeom prst="rect">
                <a:avLst/>
              </a:prstGeom>
              <a:blipFill>
                <a:blip r:embed="rId3"/>
                <a:stretch>
                  <a:fillRect l="-1970" r="-985" b="-2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29150-490D-364D-B248-A8B2A19F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残差学习的提出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61A5CB-AAAF-8B4F-AE9D-7FD359E4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457BDC-5882-7B46-89D1-54C03C1E1BD1}"/>
              </a:ext>
            </a:extLst>
          </p:cNvPr>
          <p:cNvSpPr/>
          <p:nvPr/>
        </p:nvSpPr>
        <p:spPr>
          <a:xfrm>
            <a:off x="838200" y="6198255"/>
            <a:ext cx="1012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[22] K. He, X. Zhang, S. Ren, and J. Sun, “Deep residual learning for image recognition,” in IEEE Conference on Computer Vision and Pattern Recognition, 2016, pp. 770–778.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微软研究中心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7B18CDB-A82D-1743-828B-AEAA45590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670" y="1690688"/>
            <a:ext cx="5816600" cy="387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67A16B-FF7C-A044-8D5D-A6ABFA4A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70" y="1969770"/>
            <a:ext cx="5568554" cy="291845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A3578D2-1D58-9B43-9818-0E3F7DC18725}"/>
              </a:ext>
            </a:extLst>
          </p:cNvPr>
          <p:cNvSpPr/>
          <p:nvPr/>
        </p:nvSpPr>
        <p:spPr>
          <a:xfrm>
            <a:off x="8835827" y="4910197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[22]</a:t>
            </a:r>
            <a:r>
              <a:rPr kumimoji="1" lang="zh-CN" altLang="en-US" dirty="0"/>
              <a:t>中的图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842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0A6D6-EF6D-B14E-B63C-918B8C8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residual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B4F820-C9BE-2C45-A6A9-EF19A6E2E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20" y="2128183"/>
            <a:ext cx="5676900" cy="32258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95E84F-0A50-F543-AC2F-8520356C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35</a:t>
            </a:fld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BE9439-6812-D94F-A0F8-D2DDB174CF41}"/>
              </a:ext>
            </a:extLst>
          </p:cNvPr>
          <p:cNvSpPr/>
          <p:nvPr/>
        </p:nvSpPr>
        <p:spPr>
          <a:xfrm>
            <a:off x="838200" y="6198255"/>
            <a:ext cx="1012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[22] K. He, X. Zhang, S. Ren, and J. Sun, “Deep residual learning for image recognition,” in IEEE Conference on Computer Vision and Pattern Recognition, 2016, pp. 770–778.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微软研究中心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E93375-8BE8-5542-8529-885034B9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340" y="1848783"/>
            <a:ext cx="4699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55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7BFD1-2B58-9147-898E-8BAD1937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BN</a:t>
            </a:r>
            <a:r>
              <a:rPr kumimoji="1" lang="zh-CN" altLang="en-US" dirty="0"/>
              <a:t>（批量归一化）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4AF0CB-4923-BB4F-92B1-F4D7E7F98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950" y="2096294"/>
            <a:ext cx="5880100" cy="38100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B85A68-B1B7-8741-AA06-2A133842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1ECCD8-6B9B-5647-9F01-C0655D09930D}"/>
              </a:ext>
            </a:extLst>
          </p:cNvPr>
          <p:cNvSpPr/>
          <p:nvPr/>
        </p:nvSpPr>
        <p:spPr>
          <a:xfrm>
            <a:off x="838200" y="6198255"/>
            <a:ext cx="10129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[21] S.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Ioffe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C.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“Batch normalization: Accelerating deep network training by reducing internal covariate shift,” in International Conference on Machine Learning, 2015, pp. 448–456. </a:t>
            </a:r>
          </a:p>
        </p:txBody>
      </p:sp>
    </p:spTree>
    <p:extLst>
      <p:ext uri="{BB962C8B-B14F-4D97-AF65-F5344CB8AC3E}">
        <p14:creationId xmlns:p14="http://schemas.microsoft.com/office/powerpoint/2010/main" val="1969723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AF269-23C6-2B4F-BB4C-4732A397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BN</a:t>
            </a:r>
            <a:r>
              <a:rPr kumimoji="1" lang="zh-CN" altLang="en-US" dirty="0"/>
              <a:t>（批量归一化）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0C99F2-01A1-B543-A822-3D4DC9C50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140" y="3800416"/>
            <a:ext cx="10515600" cy="267981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055606-07ED-6B49-86AD-E1A57004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37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09C10B-80C7-7149-A5C4-B8D21E04C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416540" cy="212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12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134781B-144F-A547-8A9D-A2D2E3287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380" y="1304764"/>
            <a:ext cx="10203792" cy="4351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49BF7C-3EF1-E84F-9930-75BAF880BDA4}"/>
              </a:ext>
            </a:extLst>
          </p:cNvPr>
          <p:cNvSpPr txBox="1"/>
          <p:nvPr/>
        </p:nvSpPr>
        <p:spPr>
          <a:xfrm>
            <a:off x="10486520" y="13982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前向反馈路径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B99A5A0D-E298-434E-A7CB-8861F7E6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9B0E6E-F684-FB40-A986-13EBFC2FA041}"/>
              </a:ext>
            </a:extLst>
          </p:cNvPr>
          <p:cNvSpPr/>
          <p:nvPr/>
        </p:nvSpPr>
        <p:spPr>
          <a:xfrm>
            <a:off x="2155320" y="1778871"/>
            <a:ext cx="304800" cy="274135"/>
          </a:xfrm>
          <a:prstGeom prst="rect">
            <a:avLst/>
          </a:prstGeom>
          <a:solidFill>
            <a:srgbClr val="4474C9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D674ED-64DE-0440-B111-2CE9A7324019}"/>
              </a:ext>
            </a:extLst>
          </p:cNvPr>
          <p:cNvSpPr/>
          <p:nvPr/>
        </p:nvSpPr>
        <p:spPr>
          <a:xfrm>
            <a:off x="3922031" y="2616717"/>
            <a:ext cx="304800" cy="274135"/>
          </a:xfrm>
          <a:prstGeom prst="rect">
            <a:avLst/>
          </a:prstGeom>
          <a:solidFill>
            <a:srgbClr val="4474C9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48D75D-012F-5D42-9941-1A26621CF0A4}"/>
              </a:ext>
            </a:extLst>
          </p:cNvPr>
          <p:cNvSpPr/>
          <p:nvPr/>
        </p:nvSpPr>
        <p:spPr>
          <a:xfrm>
            <a:off x="7054699" y="3562718"/>
            <a:ext cx="304800" cy="274135"/>
          </a:xfrm>
          <a:prstGeom prst="rect">
            <a:avLst/>
          </a:prstGeom>
          <a:solidFill>
            <a:srgbClr val="4474C9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C7F59D-73BF-834E-B051-46ADDCB4C71E}"/>
              </a:ext>
            </a:extLst>
          </p:cNvPr>
          <p:cNvSpPr/>
          <p:nvPr/>
        </p:nvSpPr>
        <p:spPr>
          <a:xfrm>
            <a:off x="4655809" y="1790160"/>
            <a:ext cx="304800" cy="274135"/>
          </a:xfrm>
          <a:prstGeom prst="rect">
            <a:avLst/>
          </a:prstGeom>
          <a:solidFill>
            <a:schemeClr val="accent2">
              <a:lumMod val="75000"/>
              <a:alpha val="2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6E90CB-E00D-CD48-A9C5-F6DB064B194B}"/>
              </a:ext>
            </a:extLst>
          </p:cNvPr>
          <p:cNvSpPr/>
          <p:nvPr/>
        </p:nvSpPr>
        <p:spPr>
          <a:xfrm>
            <a:off x="6061276" y="1790160"/>
            <a:ext cx="304800" cy="274135"/>
          </a:xfrm>
          <a:prstGeom prst="rect">
            <a:avLst/>
          </a:prstGeom>
          <a:solidFill>
            <a:schemeClr val="accent2">
              <a:lumMod val="75000"/>
              <a:alpha val="2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A96D9C-B4F4-604F-B82E-5EF97BE28B6C}"/>
              </a:ext>
            </a:extLst>
          </p:cNvPr>
          <p:cNvSpPr/>
          <p:nvPr/>
        </p:nvSpPr>
        <p:spPr>
          <a:xfrm>
            <a:off x="7444165" y="1761293"/>
            <a:ext cx="304800" cy="274135"/>
          </a:xfrm>
          <a:prstGeom prst="rect">
            <a:avLst/>
          </a:prstGeom>
          <a:solidFill>
            <a:schemeClr val="accent2">
              <a:lumMod val="75000"/>
              <a:alpha val="2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C8BAA37-EBC7-E64B-92FB-2D166A4BB7DA}"/>
              </a:ext>
            </a:extLst>
          </p:cNvPr>
          <p:cNvSpPr/>
          <p:nvPr/>
        </p:nvSpPr>
        <p:spPr>
          <a:xfrm>
            <a:off x="8842575" y="1796730"/>
            <a:ext cx="304800" cy="274135"/>
          </a:xfrm>
          <a:prstGeom prst="rect">
            <a:avLst/>
          </a:prstGeom>
          <a:solidFill>
            <a:schemeClr val="accent2">
              <a:lumMod val="75000"/>
              <a:alpha val="2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34606D-94A5-5E48-BBBB-D0B615C35EC8}"/>
              </a:ext>
            </a:extLst>
          </p:cNvPr>
          <p:cNvSpPr/>
          <p:nvPr/>
        </p:nvSpPr>
        <p:spPr>
          <a:xfrm>
            <a:off x="5453087" y="2634004"/>
            <a:ext cx="304800" cy="274135"/>
          </a:xfrm>
          <a:prstGeom prst="rect">
            <a:avLst/>
          </a:prstGeom>
          <a:solidFill>
            <a:schemeClr val="accent2">
              <a:lumMod val="75000"/>
              <a:alpha val="2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3AEA5CD-8D61-E941-BF89-98B9AAA1FEFB}"/>
              </a:ext>
            </a:extLst>
          </p:cNvPr>
          <p:cNvSpPr/>
          <p:nvPr/>
        </p:nvSpPr>
        <p:spPr>
          <a:xfrm>
            <a:off x="6801062" y="2616716"/>
            <a:ext cx="304800" cy="274135"/>
          </a:xfrm>
          <a:prstGeom prst="rect">
            <a:avLst/>
          </a:prstGeom>
          <a:solidFill>
            <a:schemeClr val="accent2">
              <a:lumMod val="75000"/>
              <a:alpha val="2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3F840CB-9079-7A49-9490-6085E6C94E93}"/>
              </a:ext>
            </a:extLst>
          </p:cNvPr>
          <p:cNvSpPr/>
          <p:nvPr/>
        </p:nvSpPr>
        <p:spPr>
          <a:xfrm>
            <a:off x="8234750" y="2616715"/>
            <a:ext cx="304800" cy="274135"/>
          </a:xfrm>
          <a:prstGeom prst="rect">
            <a:avLst/>
          </a:prstGeom>
          <a:solidFill>
            <a:schemeClr val="accent2">
              <a:lumMod val="75000"/>
              <a:alpha val="2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8DAE706-93A3-944F-89C2-900101AFDA79}"/>
              </a:ext>
            </a:extLst>
          </p:cNvPr>
          <p:cNvSpPr/>
          <p:nvPr/>
        </p:nvSpPr>
        <p:spPr>
          <a:xfrm>
            <a:off x="7043774" y="3868845"/>
            <a:ext cx="304800" cy="274135"/>
          </a:xfrm>
          <a:prstGeom prst="rect">
            <a:avLst/>
          </a:prstGeom>
          <a:solidFill>
            <a:schemeClr val="accent2">
              <a:lumMod val="75000"/>
              <a:alpha val="2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C183F2-EEDD-444F-A97B-69AF5FEC3A2E}"/>
              </a:ext>
            </a:extLst>
          </p:cNvPr>
          <p:cNvSpPr txBox="1"/>
          <p:nvPr/>
        </p:nvSpPr>
        <p:spPr>
          <a:xfrm>
            <a:off x="8720164" y="224738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双线性插值进行</a:t>
            </a:r>
            <a:r>
              <a:rPr kumimoji="1" lang="zh-CN" altLang="en-US" dirty="0">
                <a:solidFill>
                  <a:srgbClr val="C00000"/>
                </a:solidFill>
              </a:rPr>
              <a:t>上采样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8205D1-BCBB-CC48-B37D-DAF0FEDE40BE}"/>
              </a:ext>
            </a:extLst>
          </p:cNvPr>
          <p:cNvSpPr/>
          <p:nvPr/>
        </p:nvSpPr>
        <p:spPr>
          <a:xfrm>
            <a:off x="8181048" y="935432"/>
            <a:ext cx="1375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NimbusRomNo9L"/>
              </a:rPr>
              <a:t>lateral input </a:t>
            </a:r>
            <a:endParaRPr lang="en-US" altLang="zh-CN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1792FCC-1155-7847-8FC8-7EE69C79FC90}"/>
              </a:ext>
            </a:extLst>
          </p:cNvPr>
          <p:cNvCxnSpPr>
            <a:endCxn id="3" idx="1"/>
          </p:cNvCxnSpPr>
          <p:nvPr/>
        </p:nvCxnSpPr>
        <p:spPr>
          <a:xfrm>
            <a:off x="8610600" y="1261940"/>
            <a:ext cx="109564" cy="1170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901D44B-AE5B-6E48-8CEE-A539CED75CA1}"/>
              </a:ext>
            </a:extLst>
          </p:cNvPr>
          <p:cNvSpPr/>
          <p:nvPr/>
        </p:nvSpPr>
        <p:spPr>
          <a:xfrm>
            <a:off x="838200" y="6198255"/>
            <a:ext cx="10129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Defense against Adversarial Attacks Using High-Level Representation Guided Denoiser-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Fangzhou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Liao –CVPR2018</a:t>
            </a:r>
          </a:p>
        </p:txBody>
      </p:sp>
    </p:spTree>
    <p:extLst>
      <p:ext uri="{BB962C8B-B14F-4D97-AF65-F5344CB8AC3E}">
        <p14:creationId xmlns:p14="http://schemas.microsoft.com/office/powerpoint/2010/main" val="1039034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3E4B2-170D-A14F-968A-D9CAFEB7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双线性插值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5D2AAF-C0E0-A745-9ABB-9962AE78E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62" y="1690688"/>
            <a:ext cx="5308600" cy="42545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5D24B-34D5-2B42-9975-C6C63F9A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39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ECCCA5-2918-144E-BEC2-A4AAC76C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87" y="1647628"/>
            <a:ext cx="6039172" cy="15839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40C376-6A5D-1C4F-B973-2AB35B8D8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922" y="3471973"/>
            <a:ext cx="3948494" cy="59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9BE69-8A16-9A45-90B0-58011E65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随机化法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C0F1BB5-D6EB-4242-B26C-A0E6C521D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155" y="1825625"/>
            <a:ext cx="7755690" cy="435133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497C10-7669-5F4E-82F3-8207BCCC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3416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35F04-C88A-3C4D-AB19-C04386E2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防御思路：</a:t>
            </a:r>
            <a:r>
              <a:rPr kumimoji="1" lang="en-US" altLang="zh-CN" dirty="0"/>
              <a:t>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logits</a:t>
            </a:r>
            <a:r>
              <a:rPr kumimoji="1" lang="zh-CN" altLang="en-US" dirty="0"/>
              <a:t>对扰动放大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A49BBFB-0BCC-8847-905C-F5F410723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4929" y="1825625"/>
            <a:ext cx="5182142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2C5F7A-8521-2745-B935-587F9C08DBAD}"/>
              </a:ext>
            </a:extLst>
          </p:cNvPr>
          <p:cNvSpPr/>
          <p:nvPr/>
        </p:nvSpPr>
        <p:spPr>
          <a:xfrm>
            <a:off x="994104" y="6311900"/>
            <a:ext cx="775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损失函数设置为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CNN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顶层输出之间的差异（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softmax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的上一层 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logits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值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）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B5BAF7-5871-684D-914A-80BFD2A1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1167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9436E-69BB-4744-A426-AA1FCB8C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高层引导去噪网络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09FB68-9A8C-0C4B-8E6E-354BD4E82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High-level representation guided denoiser</a:t>
            </a:r>
            <a:r>
              <a:rPr lang="zh-CN" altLang="en-US" dirty="0"/>
              <a:t>（</a:t>
            </a:r>
            <a:r>
              <a:rPr lang="en-US" altLang="zh-CN" dirty="0"/>
              <a:t>HGD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HGD</a:t>
            </a:r>
            <a:r>
              <a:rPr lang="zh-CN" altLang="en-US" dirty="0"/>
              <a:t>采用了</a:t>
            </a:r>
            <a:r>
              <a:rPr lang="en-US" altLang="zh-CN" dirty="0"/>
              <a:t>DUNET</a:t>
            </a:r>
            <a:r>
              <a:rPr lang="zh-CN" altLang="en-US" dirty="0"/>
              <a:t>的网络结构，唯一不同是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3A436D-4347-9441-8D2A-1DA4091E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2247900"/>
            <a:ext cx="6515100" cy="2362200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75C4ED-454F-A942-9DD0-9CB6D3796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7519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CC542-DF4A-1443-8C6C-4CAFEC15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三种</a:t>
            </a:r>
            <a:r>
              <a:rPr kumimoji="1" lang="en-US" altLang="zh-CN" dirty="0"/>
              <a:t>HGD</a:t>
            </a:r>
            <a:r>
              <a:rPr kumimoji="1" lang="zh-CN" altLang="en-US" dirty="0"/>
              <a:t>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B41C7E-4256-B440-AD4F-35BABEC32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feature guided denoiser (FGD)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define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−2 </m:t>
                    </m:r>
                  </m:oMath>
                </a14:m>
                <a:r>
                  <a:rPr lang="en-US" altLang="zh-CN" dirty="0"/>
                  <a:t>as the index of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the topmost convolutional layer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logits guided denoiser (LGD)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define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−1 </m:t>
                    </m:r>
                  </m:oMath>
                </a14:m>
                <a:r>
                  <a:rPr lang="en-US" altLang="zh-CN" dirty="0"/>
                  <a:t>as the index of </a:t>
                </a:r>
                <a:r>
                  <a:rPr lang="en-US" altLang="zh-CN" dirty="0">
                    <a:solidFill>
                      <a:schemeClr val="accent6"/>
                    </a:solidFill>
                  </a:rPr>
                  <a:t>the layer before the final </a:t>
                </a:r>
                <a:r>
                  <a:rPr lang="en-US" altLang="zh-CN" dirty="0" err="1">
                    <a:solidFill>
                      <a:schemeClr val="accent6"/>
                    </a:solidFill>
                  </a:rPr>
                  <a:t>softmax</a:t>
                </a:r>
                <a:r>
                  <a:rPr lang="en-US" altLang="zh-CN" dirty="0">
                    <a:solidFill>
                      <a:schemeClr val="accent6"/>
                    </a:solidFill>
                  </a:rPr>
                  <a:t> function</a:t>
                </a:r>
                <a:r>
                  <a:rPr lang="en-US" altLang="zh-CN" dirty="0"/>
                  <a:t>, i.e., the logits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class label guided denoiser (CGD)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dirty="0"/>
                  <a:t>辅以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ground-truth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label</a:t>
                </a:r>
                <a:r>
                  <a:rPr kumimoji="1" lang="zh-CN" altLang="en-US" dirty="0"/>
                  <a:t>有监督训练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B41C7E-4256-B440-AD4F-35BABEC32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r="-1689" b="-2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E2C0E-E77F-1345-B917-64925747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0306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3CEF1-991D-EA46-B744-588F3937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三种</a:t>
            </a:r>
            <a:r>
              <a:rPr kumimoji="1" lang="en-US" altLang="zh-CN" dirty="0"/>
              <a:t>HGD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6EE530B-9CB6-5143-B84F-2257BF3B2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3928"/>
            <a:ext cx="10515600" cy="313473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D99C3-6F2D-A449-AF01-707F54D9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37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DAF0B55-D3D8-1843-8E72-590363AF9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124" y="0"/>
            <a:ext cx="9819752" cy="6637867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FBA2F6-D2A6-D84C-B650-CEFD805E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711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7FED3-6043-6C46-BA41-5EBA6395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C3799C-B361-A44E-A681-186514B6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对抗样本防御的思路：</a:t>
            </a:r>
            <a:endParaRPr kumimoji="1" lang="en-US" altLang="zh-CN" dirty="0"/>
          </a:p>
          <a:p>
            <a:r>
              <a:rPr kumimoji="1" lang="zh-CN" altLang="en-US" dirty="0"/>
              <a:t>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加强二次攻击样本防御</a:t>
            </a:r>
            <a:endParaRPr kumimoji="1" lang="en-US" altLang="zh-CN" dirty="0"/>
          </a:p>
          <a:p>
            <a:r>
              <a:rPr kumimoji="1" lang="zh-CN" altLang="en-US" dirty="0"/>
              <a:t>去噪</a:t>
            </a:r>
            <a:endParaRPr kumimoji="1" lang="en-US" altLang="zh-CN" dirty="0"/>
          </a:p>
          <a:p>
            <a:pPr lvl="1"/>
            <a:r>
              <a:rPr lang="en-US" altLang="zh-CN" dirty="0"/>
              <a:t>Denoising U-net (DUNET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Denoising autoencoder (DAE) </a:t>
            </a:r>
          </a:p>
          <a:p>
            <a:pPr lvl="2"/>
            <a:r>
              <a:rPr kumimoji="1" lang="en-US" altLang="zh-CN" dirty="0"/>
              <a:t>U-Net</a:t>
            </a:r>
          </a:p>
          <a:p>
            <a:pPr lvl="2"/>
            <a:r>
              <a:rPr kumimoji="1" lang="en-US" altLang="zh-CN" dirty="0"/>
              <a:t>Residual learning</a:t>
            </a:r>
          </a:p>
          <a:p>
            <a:pPr lvl="3"/>
            <a:r>
              <a:rPr kumimoji="1" lang="en-US" altLang="zh-CN" dirty="0" err="1"/>
              <a:t>DnCNN</a:t>
            </a:r>
            <a:endParaRPr kumimoji="1" lang="en-US" altLang="zh-CN" dirty="0"/>
          </a:p>
          <a:p>
            <a:pPr lvl="4"/>
            <a:r>
              <a:rPr lang="en-US" altLang="zh-CN" dirty="0"/>
              <a:t>A single residual network unit</a:t>
            </a:r>
            <a:endParaRPr kumimoji="1" lang="en-US" altLang="zh-CN" dirty="0"/>
          </a:p>
          <a:p>
            <a:pPr lvl="4"/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346D6-C967-EB41-B2CB-F535FE6D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331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E0316-8C13-A44B-AD99-2CE73056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对抗样本检测法：集成分类检测器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22E72F4-F867-004F-9321-7C78BABCC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122" y="1825625"/>
            <a:ext cx="857975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8F9947-F6EB-6747-A0D1-58BB2E5BFB89}"/>
              </a:ext>
            </a:extLst>
          </p:cNvPr>
          <p:cNvSpPr/>
          <p:nvPr/>
        </p:nvSpPr>
        <p:spPr>
          <a:xfrm>
            <a:off x="838200" y="6311900"/>
            <a:ext cx="10385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/>
              <a:t>针对图像识别的对抗样本防御系统设计与实现</a:t>
            </a:r>
            <a:r>
              <a:rPr lang="en-US" altLang="zh-CN" i="1" dirty="0"/>
              <a:t>-</a:t>
            </a:r>
            <a:r>
              <a:rPr lang="zh-CN" altLang="en-US" i="1" dirty="0"/>
              <a:t>雷盛川 </a:t>
            </a:r>
            <a:r>
              <a:rPr lang="en-US" altLang="zh-CN" i="1" dirty="0"/>
              <a:t>2019</a:t>
            </a:r>
            <a:endParaRPr lang="zh-CN" altLang="en-US" i="1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FA5570-E8BF-6F4B-ACCB-6A08A05D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28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0C8E6-9D89-7642-8328-6FA7B9CF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检测器三层卷积网络结构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39C76C-6CF3-AF49-8812-2BCD52BC0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2394744"/>
            <a:ext cx="10172700" cy="32131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7F168A-486C-8D43-ACBC-1977F198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87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2E925-3ACF-034F-8AD4-64F3EF2B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</a:t>
            </a:r>
            <a:r>
              <a:rPr kumimoji="1" lang="en-US" altLang="zh-CN" dirty="0" err="1"/>
              <a:t>LeNet</a:t>
            </a:r>
            <a:r>
              <a:rPr kumimoji="1" lang="zh-CN" altLang="en-US" dirty="0"/>
              <a:t>卷积神经网络结构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5FB4257-8274-334C-B803-1A39D0355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2850" y="2261394"/>
            <a:ext cx="9766300" cy="3479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B882D3-B5FF-3B46-9D96-DD22DA76BD4A}"/>
              </a:ext>
            </a:extLst>
          </p:cNvPr>
          <p:cNvSpPr txBox="1"/>
          <p:nvPr/>
        </p:nvSpPr>
        <p:spPr>
          <a:xfrm>
            <a:off x="1693333" y="5741194"/>
            <a:ext cx="8662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第一个卷积层输出：</a:t>
            </a:r>
            <a:r>
              <a:rPr kumimoji="1" lang="en-US" altLang="zh-CN" dirty="0"/>
              <a:t>28x28</a:t>
            </a:r>
            <a:r>
              <a:rPr kumimoji="1" lang="zh-CN" altLang="en-US" dirty="0"/>
              <a:t> </a:t>
            </a:r>
            <a:r>
              <a:rPr kumimoji="1" lang="en-US" altLang="zh-CN" dirty="0"/>
              <a:t>pixels</a:t>
            </a:r>
            <a:r>
              <a:rPr kumimoji="1" lang="zh-CN" altLang="en-US" dirty="0"/>
              <a:t> 特征卷积结果（对应输出一个</a:t>
            </a:r>
            <a:r>
              <a:rPr kumimoji="1" lang="en-US" altLang="zh-CN" dirty="0"/>
              <a:t>28x28</a:t>
            </a:r>
            <a:r>
              <a:rPr kumimoji="1" lang="zh-CN" altLang="en-US" dirty="0"/>
              <a:t> </a:t>
            </a:r>
            <a:r>
              <a:rPr kumimoji="1" lang="en-US" altLang="zh-CN" dirty="0"/>
              <a:t>pixels</a:t>
            </a:r>
            <a:r>
              <a:rPr kumimoji="1" lang="zh-CN" altLang="en-US" dirty="0"/>
              <a:t>图像）</a:t>
            </a:r>
            <a:endParaRPr kumimoji="1" lang="en-US" altLang="zh-CN" dirty="0"/>
          </a:p>
          <a:p>
            <a:r>
              <a:rPr kumimoji="1" lang="zh-CN" altLang="en-US" dirty="0"/>
              <a:t>第二个卷积层输出：</a:t>
            </a:r>
            <a:r>
              <a:rPr kumimoji="1" lang="en-US" altLang="zh-CN" dirty="0"/>
              <a:t>10x10 pixels </a:t>
            </a:r>
            <a:r>
              <a:rPr kumimoji="1" lang="zh-CN" altLang="en-US" dirty="0"/>
              <a:t>特征卷积结果</a:t>
            </a:r>
            <a:endParaRPr kumimoji="1" lang="en-US" altLang="zh-CN" dirty="0"/>
          </a:p>
          <a:p>
            <a:r>
              <a:rPr kumimoji="1" lang="zh-CN" altLang="en-US" dirty="0"/>
              <a:t>第三个卷积层输出：</a:t>
            </a:r>
            <a:r>
              <a:rPr kumimoji="1" lang="en-US" altLang="zh-CN" dirty="0"/>
              <a:t>1x1</a:t>
            </a:r>
            <a:r>
              <a:rPr kumimoji="1" lang="zh-CN" altLang="en-US" dirty="0"/>
              <a:t> </a:t>
            </a:r>
            <a:r>
              <a:rPr kumimoji="1" lang="en-US" altLang="zh-CN" dirty="0"/>
              <a:t>pixels</a:t>
            </a:r>
            <a:r>
              <a:rPr kumimoji="1" lang="zh-CN" altLang="en-US" dirty="0"/>
              <a:t> 特征卷积结果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742B83-1AC4-8549-BEB8-8232E54D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61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39195-B7B6-EB43-AB7E-277597FF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结构参数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6E7F934-1927-8E44-BA9C-9AD8B849E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2274094"/>
            <a:ext cx="8191500" cy="3454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AEEF07-19A5-0A42-B480-C092F34C5AC7}"/>
              </a:ext>
            </a:extLst>
          </p:cNvPr>
          <p:cNvSpPr/>
          <p:nvPr/>
        </p:nvSpPr>
        <p:spPr>
          <a:xfrm>
            <a:off x="2101493" y="5942568"/>
            <a:ext cx="4649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卷积核尺寸， 个数， 移动步长， 填充方式</a:t>
            </a:r>
            <a:r>
              <a:rPr kumimoji="1" lang="en-US" altLang="zh-CN" dirty="0"/>
              <a:t>0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0CB12B-2EC0-6445-8A8A-800933B1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804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7690F-D0F5-7D44-A762-193A85C3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一次卷积过程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80E9818-C57C-6641-892A-E7660D923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900" y="2667794"/>
            <a:ext cx="6934200" cy="266700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59C17A-FF7C-FB4D-AB21-BDF815E6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03D6-6DB0-8F43-A7AE-F81842D0AC1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669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5917</TotalTime>
  <Words>1205</Words>
  <Application>Microsoft Macintosh PowerPoint</Application>
  <PresentationFormat>宽屏</PresentationFormat>
  <Paragraphs>212</Paragraphs>
  <Slides>45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等线</vt:lpstr>
      <vt:lpstr>等线 Light</vt:lpstr>
      <vt:lpstr>NimbusRomNo9L</vt:lpstr>
      <vt:lpstr>Arial</vt:lpstr>
      <vt:lpstr>Cambria Math</vt:lpstr>
      <vt:lpstr>Times New Roman</vt:lpstr>
      <vt:lpstr>Verdana</vt:lpstr>
      <vt:lpstr>Office 主题​​</vt:lpstr>
      <vt:lpstr>对抗样本防御</vt:lpstr>
      <vt:lpstr>对抗样本防御方法分类</vt:lpstr>
      <vt:lpstr>蒸馏法</vt:lpstr>
      <vt:lpstr>随机化法</vt:lpstr>
      <vt:lpstr>对抗样本检测法：集成分类检测器</vt:lpstr>
      <vt:lpstr>检测器三层卷积网络结构</vt:lpstr>
      <vt:lpstr>参考LeNet卷积神经网络结构</vt:lpstr>
      <vt:lpstr>结构参数</vt:lpstr>
      <vt:lpstr>一次卷积过程</vt:lpstr>
      <vt:lpstr>集成检测器卷积网络结构参数</vt:lpstr>
      <vt:lpstr>防御对象</vt:lpstr>
      <vt:lpstr>一次攻击对抗样本第一层防御</vt:lpstr>
      <vt:lpstr>一次攻击对抗样本第二层防御</vt:lpstr>
      <vt:lpstr>一次对抗攻击样本联合防御</vt:lpstr>
      <vt:lpstr>二次攻击对抗样本第一层防御</vt:lpstr>
      <vt:lpstr>二次攻击对抗样本第一层防御</vt:lpstr>
      <vt:lpstr>二次攻击对抗样本（CW-）第二层防御</vt:lpstr>
      <vt:lpstr>二次攻击对抗样本（CW-）联合防御</vt:lpstr>
      <vt:lpstr>FGSM攻击</vt:lpstr>
      <vt:lpstr>3种无目标攻击对抗样本</vt:lpstr>
      <vt:lpstr>对抗样本去噪法</vt:lpstr>
      <vt:lpstr>像素引导的去噪器</vt:lpstr>
      <vt:lpstr>PGD去噪器结构</vt:lpstr>
      <vt:lpstr>DUNET=DAE+U-Net</vt:lpstr>
      <vt:lpstr>U-Net网络结构 </vt:lpstr>
      <vt:lpstr>PowerPoint 演示文稿</vt:lpstr>
      <vt:lpstr>PowerPoint 演示文稿</vt:lpstr>
      <vt:lpstr>神经网络的非线性</vt:lpstr>
      <vt:lpstr>ReLU函数简介</vt:lpstr>
      <vt:lpstr>DUNET采用Residual Learning</vt:lpstr>
      <vt:lpstr>Residual Learning的思想</vt:lpstr>
      <vt:lpstr>DNCNN feed-forward denoising convolutional neural networks </vt:lpstr>
      <vt:lpstr>DNCNN Network Architecture</vt:lpstr>
      <vt:lpstr>残差学习的提出</vt:lpstr>
      <vt:lpstr>A single residual unit</vt:lpstr>
      <vt:lpstr>BN（批量归一化）</vt:lpstr>
      <vt:lpstr>BN（批量归一化）</vt:lpstr>
      <vt:lpstr>PowerPoint 演示文稿</vt:lpstr>
      <vt:lpstr>双线性插值</vt:lpstr>
      <vt:lpstr>防御思路：CNN logits对扰动放大</vt:lpstr>
      <vt:lpstr>高层引导去噪网络</vt:lpstr>
      <vt:lpstr>三种HGD结构</vt:lpstr>
      <vt:lpstr>三种HGD结构</vt:lpstr>
      <vt:lpstr>PowerPoint 演示文稿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对抗样本防御</dc:title>
  <dc:creator>黄 梦蝶</dc:creator>
  <cp:lastModifiedBy>黄 梦蝶</cp:lastModifiedBy>
  <cp:revision>135</cp:revision>
  <cp:lastPrinted>2020-02-17T06:57:11Z</cp:lastPrinted>
  <dcterms:created xsi:type="dcterms:W3CDTF">2020-02-15T04:18:42Z</dcterms:created>
  <dcterms:modified xsi:type="dcterms:W3CDTF">2020-02-19T06:58:19Z</dcterms:modified>
</cp:coreProperties>
</file>